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7" r:id="rId3"/>
    <p:sldId id="258" r:id="rId4"/>
    <p:sldId id="260" r:id="rId5"/>
    <p:sldId id="302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266" r:id="rId15"/>
    <p:sldId id="268" r:id="rId16"/>
    <p:sldId id="269" r:id="rId17"/>
    <p:sldId id="289" r:id="rId18"/>
    <p:sldId id="270" r:id="rId19"/>
    <p:sldId id="272" r:id="rId20"/>
    <p:sldId id="346" r:id="rId21"/>
    <p:sldId id="271" r:id="rId22"/>
    <p:sldId id="278" r:id="rId23"/>
    <p:sldId id="288" r:id="rId24"/>
    <p:sldId id="277" r:id="rId25"/>
    <p:sldId id="291" r:id="rId26"/>
    <p:sldId id="294" r:id="rId27"/>
    <p:sldId id="280" r:id="rId28"/>
    <p:sldId id="287" r:id="rId29"/>
    <p:sldId id="279" r:id="rId30"/>
    <p:sldId id="286" r:id="rId31"/>
    <p:sldId id="296" r:id="rId32"/>
    <p:sldId id="281" r:id="rId33"/>
    <p:sldId id="292" r:id="rId34"/>
    <p:sldId id="297" r:id="rId35"/>
    <p:sldId id="273" r:id="rId36"/>
    <p:sldId id="274" r:id="rId37"/>
    <p:sldId id="327" r:id="rId38"/>
    <p:sldId id="328" r:id="rId39"/>
    <p:sldId id="329" r:id="rId40"/>
    <p:sldId id="330" r:id="rId41"/>
    <p:sldId id="331" r:id="rId42"/>
    <p:sldId id="332" r:id="rId43"/>
    <p:sldId id="298" r:id="rId44"/>
    <p:sldId id="299" r:id="rId45"/>
    <p:sldId id="300" r:id="rId46"/>
    <p:sldId id="301" r:id="rId47"/>
    <p:sldId id="337" r:id="rId48"/>
    <p:sldId id="338" r:id="rId49"/>
    <p:sldId id="339" r:id="rId50"/>
    <p:sldId id="340" r:id="rId51"/>
    <p:sldId id="282" r:id="rId52"/>
    <p:sldId id="304" r:id="rId53"/>
    <p:sldId id="325" r:id="rId54"/>
    <p:sldId id="305" r:id="rId55"/>
    <p:sldId id="293" r:id="rId56"/>
    <p:sldId id="306" r:id="rId57"/>
    <p:sldId id="307" r:id="rId58"/>
    <p:sldId id="345" r:id="rId59"/>
    <p:sldId id="283" r:id="rId60"/>
    <p:sldId id="284" r:id="rId61"/>
    <p:sldId id="285" r:id="rId62"/>
    <p:sldId id="343" r:id="rId63"/>
    <p:sldId id="344" r:id="rId64"/>
    <p:sldId id="275" r:id="rId65"/>
    <p:sldId id="276" r:id="rId66"/>
    <p:sldId id="310" r:id="rId67"/>
    <p:sldId id="311" r:id="rId68"/>
    <p:sldId id="313" r:id="rId69"/>
    <p:sldId id="314" r:id="rId70"/>
    <p:sldId id="312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79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825786-729F-47E9-B04A-2A75B2866FD8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E82548-FF0B-4823-ACA6-CCC11E26E7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57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09D7-BDF4-4F7A-BA3D-66408B827841}" type="datetimeFigureOut">
              <a:rPr lang="fr-RE" smtClean="0"/>
              <a:t>21/09/2017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0C57-7284-479D-800F-8BCC4A822F9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87003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R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0C57-7284-479D-800F-8BCC4A822F9E}" type="slidenum">
              <a:rPr lang="fr-RE" smtClean="0"/>
              <a:t>6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20470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C9BA-7BB1-43D9-B126-D67D3C981FE0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6BC-A72E-4F12-8C36-956FA808CC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0877-BD8D-40EB-A998-A506EC2156BC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B064-EC50-4DFA-9CA8-D8DA5C67DC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F2FF-6C52-4A60-9A87-C8DBAFC98BAF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BE43-2FFF-4B3E-85CF-5486505974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180E-A2E4-4F14-95E8-331D8FF5B7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7D82-2B3F-4E19-A0B9-7239B797A984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4778-8DF0-480B-B83F-79E3F50A1E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DB51-F0AA-4AB9-AE6E-39C5553FF87B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1CFD-D9A2-446A-8DE7-59C4799EB6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27A4-27D1-4FAC-B10F-9F96B1496276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6A1B-2DB4-4899-9B59-DD18F38AD0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EA61-2826-41C9-BEAF-527151652FE9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5187-45C2-4E3E-817B-5F8AE8C98B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FC6A-9C76-48C9-B4CC-A217A8BE21DD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411C-8AF8-4528-BF77-A88E6A7908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4F49-3AA7-4893-AEE0-FD3761E4CC70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08DF-75D0-4250-B331-34937CA54C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26A8-59D8-4571-946B-B80B244B39C6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616E-4213-4B90-BB04-F35C287867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72AC-F253-44FA-BC92-32D0FB1C5549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B7E0-F61F-4653-AED0-9D8D549531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50048D-F567-486B-A3C0-C997F394B394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9E5502-902F-4EE3-8F58-71554455AD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ballas@yahoo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9.jpeg"/><Relationship Id="rId7" Type="http://schemas.openxmlformats.org/officeDocument/2006/relationships/image" Target="../media/image13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Généralités Médico-chirurgicales en Orthopédie et Traumatologie</a:t>
            </a:r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600" dirty="0">
                <a:solidFill>
                  <a:schemeClr val="tx1"/>
                </a:solidFill>
              </a:rPr>
              <a:t>Richard Ballas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dirty="0">
                <a:solidFill>
                  <a:schemeClr val="tx1"/>
                </a:solidFill>
                <a:hlinkClick r:id="rId2"/>
              </a:rPr>
              <a:t>richardballas@yahoo.fr</a:t>
            </a:r>
            <a:endParaRPr lang="fr-FR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24578" name="Picture 2" descr="C:\Users\Ballas\Desktop\Médecine\Icono\Mb Sup-Autres\DSC005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4579" name="Picture 3" descr="I:\Cours\genou + ptg-70228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8538" y="1700213"/>
            <a:ext cx="3717925" cy="4176712"/>
          </a:xfrm>
        </p:spPr>
      </p:pic>
    </p:spTree>
    <p:extLst>
      <p:ext uri="{BB962C8B-B14F-4D97-AF65-F5344CB8AC3E}">
        <p14:creationId xmlns:p14="http://schemas.microsoft.com/office/powerpoint/2010/main" val="190840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25602" name="Picture 2" descr="C:\Users\Ballas\Desktop\Médecine\Icono\Mb inf-Autres\DSC0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5603" name="Picture 3" descr="C:\Users\Ballas\Desktop\Médecine\Icono\Mb Sup-Autres\bra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3407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Déplacement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Translation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/>
              <a:t>Add</a:t>
            </a:r>
            <a:r>
              <a:rPr lang="fr-FR" dirty="0"/>
              <a:t>/</a:t>
            </a:r>
            <a:r>
              <a:rPr lang="fr-FR" dirty="0" err="1"/>
              <a:t>Abd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Raccourcissement/Chevauchement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RE" dirty="0"/>
              <a:t>Antérieure/postérieure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R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RE" dirty="0"/>
              <a:t>Rotation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Varus/Valgus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Flexion/Extension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Rotation Int/Ext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Engrènement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pic>
        <p:nvPicPr>
          <p:cNvPr id="26627" name="Image 5" descr="plateau tibia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869458" y="1051819"/>
            <a:ext cx="2779711" cy="30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Users\Ballas\Desktop\Médecine\Icono\Hanche\Garden 1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481513"/>
            <a:ext cx="3419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49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Classification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/>
              <a:t>Auteurs</a:t>
            </a:r>
          </a:p>
          <a:p>
            <a:pPr eaLnBrk="1" hangingPunct="1"/>
            <a:r>
              <a:rPr lang="fr-FR" dirty="0" err="1"/>
              <a:t>Ao</a:t>
            </a:r>
            <a:endParaRPr lang="fr-FR" dirty="0"/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Communication</a:t>
            </a:r>
          </a:p>
          <a:p>
            <a:pPr eaLnBrk="1" hangingPunct="1"/>
            <a:r>
              <a:rPr lang="fr-FR" dirty="0"/>
              <a:t>Traitement</a:t>
            </a:r>
          </a:p>
          <a:p>
            <a:pPr eaLnBrk="1" hangingPunct="1"/>
            <a:r>
              <a:rPr lang="fr-FR" dirty="0"/>
              <a:t>Pronostic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2638" y="3981450"/>
            <a:ext cx="58213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:\temp\Cours\a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412875"/>
            <a:ext cx="1962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H:\temp\Cours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628775"/>
            <a:ext cx="29384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8313" y="28527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www.aofoundation.org</a:t>
            </a:r>
          </a:p>
        </p:txBody>
      </p:sp>
    </p:spTree>
    <p:extLst>
      <p:ext uri="{BB962C8B-B14F-4D97-AF65-F5344CB8AC3E}">
        <p14:creationId xmlns:p14="http://schemas.microsoft.com/office/powerpoint/2010/main" val="304639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 Traitements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Fonctionnel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RICE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Orthopédique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Réduction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Immobilisation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Chirurgical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Réduction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Ostéosynthèse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Immobilisation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Arthroplastie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Arthrodèse</a:t>
            </a:r>
          </a:p>
        </p:txBody>
      </p:sp>
      <p:pic>
        <p:nvPicPr>
          <p:cNvPr id="28675" name="Picture 4" descr="Photo008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429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ANd9GcQcAtRTpqgQM7D1ojma2vgJ75E1Ihn54ppGy-Kq4WMzVmg3WP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68413"/>
            <a:ext cx="22129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ANd9GcQNspPjhy-kfeu9aznfSxSDPZHRULyuxxRhy_RyHQYnFrU5Jldv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565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 Traitement Chirurgical</a:t>
            </a: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Fracture déplacée</a:t>
            </a:r>
          </a:p>
          <a:p>
            <a:pPr eaLnBrk="1" hangingPunct="1"/>
            <a:r>
              <a:rPr lang="fr-FR"/>
              <a:t>Instable</a:t>
            </a:r>
          </a:p>
          <a:p>
            <a:pPr eaLnBrk="1" hangingPunct="1"/>
            <a:r>
              <a:rPr lang="fr-FR"/>
              <a:t>Mobilisation précoce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Risque Chirurgical</a:t>
            </a:r>
          </a:p>
          <a:p>
            <a:pPr eaLnBrk="1" hangingPunct="1"/>
            <a:endParaRPr lang="fr-FR"/>
          </a:p>
        </p:txBody>
      </p:sp>
      <p:pic>
        <p:nvPicPr>
          <p:cNvPr id="29699" name="Picture 2" descr="C:\Users\Ballas\Desktop\Médecine\Icono\kyste poplité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3616325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2.1.1 Réduction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200"/>
              <a:t>A foyer fermé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Par manœuvres externes</a:t>
            </a:r>
          </a:p>
          <a:p>
            <a:pPr eaLnBrk="1" hangingPunct="1">
              <a:lnSpc>
                <a:spcPct val="80000"/>
              </a:lnSpc>
            </a:pPr>
            <a:endParaRPr lang="fr-FR" sz="2200"/>
          </a:p>
          <a:p>
            <a:pPr eaLnBrk="1" hangingPunct="1">
              <a:lnSpc>
                <a:spcPct val="80000"/>
              </a:lnSpc>
            </a:pPr>
            <a:r>
              <a:rPr lang="fr-FR" sz="2200"/>
              <a:t>A foyer ouvert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Par instruments : daviers, pointe carrée</a:t>
            </a:r>
          </a:p>
          <a:p>
            <a:pPr eaLnBrk="1" hangingPunct="1">
              <a:lnSpc>
                <a:spcPct val="80000"/>
              </a:lnSpc>
            </a:pPr>
            <a:endParaRPr lang="fr-FR" sz="2200"/>
          </a:p>
          <a:p>
            <a:pPr eaLnBrk="1" hangingPunct="1">
              <a:lnSpc>
                <a:spcPct val="80000"/>
              </a:lnSpc>
            </a:pPr>
            <a:r>
              <a:rPr lang="fr-FR" sz="2200"/>
              <a:t>Sur table orthopédique</a:t>
            </a:r>
          </a:p>
          <a:p>
            <a:pPr eaLnBrk="1" hangingPunct="1">
              <a:lnSpc>
                <a:spcPct val="80000"/>
              </a:lnSpc>
            </a:pPr>
            <a:endParaRPr lang="fr-FR" sz="2200"/>
          </a:p>
          <a:p>
            <a:pPr eaLnBrk="1" hangingPunct="1">
              <a:lnSpc>
                <a:spcPct val="80000"/>
              </a:lnSpc>
            </a:pPr>
            <a:r>
              <a:rPr lang="fr-FR" sz="2200"/>
              <a:t>Principe: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Exagérer la déformation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Tirer dans l’axe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Réduire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Ne pas forcer (manœuvres externes)</a:t>
            </a:r>
          </a:p>
        </p:txBody>
      </p:sp>
      <p:pic>
        <p:nvPicPr>
          <p:cNvPr id="30723" name="Image 3" descr="geno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1989138"/>
            <a:ext cx="248602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1746" name="Picture 2" descr="C:\Users\Ballas\Desktop\Médecine\Icono\Mb inf-Autres\DSC0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3394075" cy="4525963"/>
          </a:xfrm>
        </p:spPr>
      </p:pic>
      <p:pic>
        <p:nvPicPr>
          <p:cNvPr id="31747" name="Picture 5" descr="2014-09-01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04813"/>
            <a:ext cx="525621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2014-09-01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603625"/>
            <a:ext cx="52339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 Fixation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Externe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Fixateur externe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Interne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Broches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Vis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Plaques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Clous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Haubanage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Cerclage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Ancres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pic>
        <p:nvPicPr>
          <p:cNvPr id="32771" name="Picture 7" descr="Photo 0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852738"/>
            <a:ext cx="23034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leperlier f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963" y="981075"/>
            <a:ext cx="284003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2.1.2.1 Matériau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dirty="0"/>
              <a:t>Biocompatible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Stérile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Non allergique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Non toxique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Non corrosif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000" dirty="0"/>
              <a:t>Propriété mécanique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Plastique (Ductile) / Elastique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Résistance à la fatigue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000" dirty="0"/>
              <a:t>Ferromagnétique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/>
          </a:p>
        </p:txBody>
      </p:sp>
      <p:pic>
        <p:nvPicPr>
          <p:cNvPr id="33795" name="Image 3" descr="materiau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450" y="1052513"/>
            <a:ext cx="33845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age 4" descr="t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2211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 5" descr="you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933825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Fractures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Définition, Mécanisme, Traitements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dirty="0"/>
              <a:t>Alliages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Acier inoxydable AISI 316L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dirty="0"/>
              <a:t>ductile, amagnétique, mécaniques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err="1"/>
              <a:t>CrCo</a:t>
            </a:r>
            <a:endParaRPr lang="fr-FR" sz="1600" dirty="0"/>
          </a:p>
          <a:p>
            <a:pPr lvl="2" eaLnBrk="1" hangingPunct="1">
              <a:lnSpc>
                <a:spcPct val="80000"/>
              </a:lnSpc>
            </a:pPr>
            <a:r>
              <a:rPr lang="fr-FR" sz="1400" dirty="0"/>
              <a:t>résistance à l’usure, peu ductile, </a:t>
            </a:r>
            <a:r>
              <a:rPr lang="fr-FR" sz="1400" dirty="0" err="1"/>
              <a:t>fricton</a:t>
            </a:r>
            <a:endParaRPr lang="fr-FR" sz="1400" dirty="0"/>
          </a:p>
          <a:p>
            <a:pPr lvl="1" eaLnBrk="1" hangingPunct="1">
              <a:lnSpc>
                <a:spcPct val="80000"/>
              </a:lnSpc>
            </a:pPr>
            <a:endParaRPr lang="fr-FR" sz="1600" dirty="0"/>
          </a:p>
          <a:p>
            <a:pPr eaLnBrk="1" hangingPunct="1">
              <a:lnSpc>
                <a:spcPct val="80000"/>
              </a:lnSpc>
            </a:pPr>
            <a:r>
              <a:rPr lang="fr-FR" sz="1800" dirty="0"/>
              <a:t>Titane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résistance à la corrosion, mauvaise abrasion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/>
          </a:p>
          <a:p>
            <a:pPr eaLnBrk="1" hangingPunct="1">
              <a:lnSpc>
                <a:spcPct val="80000"/>
              </a:lnSpc>
            </a:pPr>
            <a:r>
              <a:rPr lang="fr-FR" sz="1800" dirty="0"/>
              <a:t>Céramique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Nitrure de zirconium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Alumine, Zircone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dirty="0"/>
              <a:t>Usure, rigide, corrosion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dirty="0" err="1"/>
              <a:t>Squeazing</a:t>
            </a:r>
            <a:endParaRPr lang="fr-FR" sz="1400" dirty="0"/>
          </a:p>
          <a:p>
            <a:pPr lvl="2" eaLnBrk="1" hangingPunct="1">
              <a:lnSpc>
                <a:spcPct val="80000"/>
              </a:lnSpc>
            </a:pPr>
            <a:endParaRPr lang="fr-FR" sz="1400" dirty="0"/>
          </a:p>
          <a:p>
            <a:pPr eaLnBrk="1" hangingPunct="1">
              <a:lnSpc>
                <a:spcPct val="80000"/>
              </a:lnSpc>
            </a:pPr>
            <a:r>
              <a:rPr lang="fr-FR" sz="1800" dirty="0"/>
              <a:t>Polyéthylène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Réticulation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/>
          </a:p>
          <a:p>
            <a:pPr eaLnBrk="1" hangingPunct="1">
              <a:lnSpc>
                <a:spcPct val="80000"/>
              </a:lnSpc>
            </a:pPr>
            <a:r>
              <a:rPr lang="fr-FR" sz="1800" dirty="0" err="1"/>
              <a:t>Pyrocarbone</a:t>
            </a:r>
            <a:endParaRPr lang="fr-FR" sz="1800" dirty="0"/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  <a:p>
            <a:pPr lvl="1">
              <a:lnSpc>
                <a:spcPct val="90000"/>
              </a:lnSpc>
            </a:pPr>
            <a:endParaRPr lang="fr-FR" sz="2000" dirty="0"/>
          </a:p>
        </p:txBody>
      </p:sp>
      <p:sp>
        <p:nvSpPr>
          <p:cNvPr id="34819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0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4821" name="Picture 9" descr="chirurgie-hanche-brest-ceramique-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17925"/>
            <a:ext cx="37433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1" descr="ANd9GcSODeTRFccx5FwRKFUioaOT8NR1-ciXmoGA5lh__HQAm6mDKN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650" y="3789363"/>
            <a:ext cx="1657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chirurgie-hanche-brest-ceramique-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525" y="5329238"/>
            <a:ext cx="405447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5" descr="hip_modular_femoral_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620713"/>
            <a:ext cx="1752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6" name="AutoShape 19" descr="Z"/>
          <p:cNvSpPr>
            <a:spLocks noChangeAspect="1" noChangeArrowheads="1"/>
          </p:cNvSpPr>
          <p:nvPr/>
        </p:nvSpPr>
        <p:spPr bwMode="auto">
          <a:xfrm>
            <a:off x="2967038" y="2581275"/>
            <a:ext cx="3209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4827" name="Picture 21" descr="plaque-osseuse-compression-femur-distale-79814-29476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916113"/>
            <a:ext cx="3209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AutoShape 23" descr="Z"/>
          <p:cNvSpPr>
            <a:spLocks noChangeAspect="1" noChangeArrowheads="1"/>
          </p:cNvSpPr>
          <p:nvPr/>
        </p:nvSpPr>
        <p:spPr bwMode="auto">
          <a:xfrm>
            <a:off x="1714500" y="2185988"/>
            <a:ext cx="571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4829" name="Picture 25" descr="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51488"/>
            <a:ext cx="30019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AutoShape 27" descr="2Q=="/>
          <p:cNvSpPr>
            <a:spLocks noChangeAspect="1" noChangeArrowheads="1"/>
          </p:cNvSpPr>
          <p:nvPr/>
        </p:nvSpPr>
        <p:spPr bwMode="auto">
          <a:xfrm>
            <a:off x="2486025" y="1571625"/>
            <a:ext cx="41719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4831" name="Picture 29" descr="poliet-ceram_bi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4292600"/>
            <a:ext cx="19415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2.1.2.2 Montage</a:t>
            </a: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Neutralisation</a:t>
            </a:r>
          </a:p>
          <a:p>
            <a:pPr eaLnBrk="1" hangingPunct="1"/>
            <a:r>
              <a:rPr lang="fr-FR"/>
              <a:t>Console</a:t>
            </a:r>
          </a:p>
          <a:p>
            <a:pPr eaLnBrk="1" hangingPunct="1"/>
            <a:r>
              <a:rPr lang="fr-FR"/>
              <a:t>Compression</a:t>
            </a:r>
          </a:p>
          <a:p>
            <a:pPr lvl="1" eaLnBrk="1" hangingPunct="1"/>
            <a:r>
              <a:rPr lang="fr-FR"/>
              <a:t>Par Vis</a:t>
            </a:r>
          </a:p>
          <a:p>
            <a:pPr lvl="1" eaLnBrk="1" hangingPunct="1"/>
            <a:r>
              <a:rPr lang="fr-FR"/>
              <a:t>Sur plaque</a:t>
            </a:r>
          </a:p>
          <a:p>
            <a:pPr lvl="1" eaLnBrk="1" hangingPunct="1"/>
            <a:r>
              <a:rPr lang="fr-FR"/>
              <a:t>Sur clou</a:t>
            </a:r>
          </a:p>
          <a:p>
            <a:pPr lvl="1" eaLnBrk="1" hangingPunct="1"/>
            <a:r>
              <a:rPr lang="fr-FR"/>
              <a:t>Dynamisation</a:t>
            </a:r>
          </a:p>
          <a:p>
            <a:pPr lvl="1" eaLnBrk="1" hangingPunct="1"/>
            <a:endParaRPr lang="fr-FR"/>
          </a:p>
        </p:txBody>
      </p:sp>
      <p:pic>
        <p:nvPicPr>
          <p:cNvPr id="35843" name="Image 4" descr="Burger Dimitr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32369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poignet depl anterieu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019550"/>
            <a:ext cx="28082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2.1.2.3 Broches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Diamètre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Fixation temporaire</a:t>
            </a:r>
          </a:p>
          <a:p>
            <a:pPr eaLnBrk="1" hangingPunct="1"/>
            <a:r>
              <a:rPr lang="fr-FR"/>
              <a:t>Broches perdues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Fixation intrafocale</a:t>
            </a:r>
          </a:p>
          <a:p>
            <a:pPr eaLnBrk="1" hangingPunct="1"/>
            <a:r>
              <a:rPr lang="fr-FR"/>
              <a:t>Appui de haubanage</a:t>
            </a:r>
          </a:p>
        </p:txBody>
      </p:sp>
      <p:pic>
        <p:nvPicPr>
          <p:cNvPr id="36867" name="Picture 2" descr="I:\Cours\olecra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40195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7890" name="Picture 4" descr="C:\Users\Ballas\Desktop\Médecine\Icono\Poignet-Main\DSC00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4038600" cy="3028950"/>
          </a:xfrm>
        </p:spPr>
      </p:pic>
      <p:pic>
        <p:nvPicPr>
          <p:cNvPr id="37891" name="Picture 2" descr="C:\Users\Ballas\Desktop\Médecine\Icono\Poignet-Main\pouteau-coll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33375"/>
            <a:ext cx="4038600" cy="3028950"/>
          </a:xfrm>
        </p:spPr>
      </p:pic>
      <p:pic>
        <p:nvPicPr>
          <p:cNvPr id="37892" name="Image 6" descr="Blard Marie-671782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24034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Image 7" descr="Blard Marie-6717821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357563"/>
            <a:ext cx="22510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2.1.2.4 Vis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Diamètre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Corticale / Spongieuse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Filetage complet / Partiel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Agrandissement orifice proximal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Rondelles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Neutralisation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Compression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Appui de Hauban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pic>
        <p:nvPicPr>
          <p:cNvPr id="38915" name="Picture 4" descr="cheville bimal-862018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21812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heville bimal postop-862388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20510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cheville bimal postop-8623885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027237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cheville bimal-862018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598988"/>
            <a:ext cx="143986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9938" name="Espace réservé du contenu 4" descr="PA15002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3573463"/>
            <a:ext cx="4038600" cy="3028950"/>
          </a:xfrm>
        </p:spPr>
      </p:pic>
      <p:pic>
        <p:nvPicPr>
          <p:cNvPr id="39939" name="Espace réservé du contenu 5" descr="PA15002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3644900"/>
            <a:ext cx="4038600" cy="3028950"/>
          </a:xfrm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25923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37449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0962" name="Picture 2" descr="C:\Users\Ballas\Desktop\Médecine\Icono\Genou\Photo0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4006850" cy="3005138"/>
          </a:xfrm>
        </p:spPr>
      </p:pic>
      <p:pic>
        <p:nvPicPr>
          <p:cNvPr id="40963" name="Picture 3" descr="C:\Users\Ballas\Desktop\Médecine\Icono\Genou\Photo0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276475"/>
            <a:ext cx="4032250" cy="30241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2.1.2.5 Plaque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Adaptée  l’os</a:t>
            </a:r>
          </a:p>
          <a:p>
            <a:pPr eaLnBrk="1" hangingPunct="1"/>
            <a:r>
              <a:rPr lang="fr-FR"/>
              <a:t>Epaisseur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Neutralisation</a:t>
            </a:r>
          </a:p>
          <a:p>
            <a:pPr eaLnBrk="1" hangingPunct="1"/>
            <a:r>
              <a:rPr lang="fr-FR"/>
              <a:t>Compression</a:t>
            </a:r>
          </a:p>
          <a:p>
            <a:pPr eaLnBrk="1" hangingPunct="1"/>
            <a:r>
              <a:rPr lang="fr-FR"/>
              <a:t>Console</a:t>
            </a:r>
          </a:p>
        </p:txBody>
      </p:sp>
      <p:pic>
        <p:nvPicPr>
          <p:cNvPr id="41987" name="Image 3" descr="m5 plaque-67442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43058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3010" name="Picture 2" descr="C:\Users\Ballas\Desktop\Médecine\Icono\Coude\DSC00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4038600" cy="3028950"/>
          </a:xfrm>
        </p:spPr>
      </p:pic>
      <p:pic>
        <p:nvPicPr>
          <p:cNvPr id="43011" name="Picture 2" descr="H:\temp\icono\Assati Paul 21-05-13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0450" y="1700213"/>
            <a:ext cx="3594100" cy="4425950"/>
          </a:xfrm>
        </p:spPr>
      </p:pic>
      <p:pic>
        <p:nvPicPr>
          <p:cNvPr id="43012" name="Image 6" descr="CADET Jean Fred-6575396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47307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2.1.2.6 Clou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Centromédullaire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Propriétés mécaniques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Consolidation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Stabilité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 foyer fermé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Dynamisation</a:t>
            </a:r>
          </a:p>
        </p:txBody>
      </p:sp>
      <p:pic>
        <p:nvPicPr>
          <p:cNvPr id="3074" name="Picture 2" descr="http://img.medicalexpo.fr/images_me/photo-m2/70382-7311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2857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1. 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Solution de continuité….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rupture, interruption qui se présente dans la continuité de quelque chose de concret ou d’abstrait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/>
              <a:t>Solvere</a:t>
            </a:r>
            <a:endParaRPr lang="fr-FR" i="1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d'une chose solide en deux ou plusieurs parties sous l'effet d'efforts ou de contraintes trop intenses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Fissure -&gt; </a:t>
            </a:r>
            <a:r>
              <a:rPr lang="fr-FR" dirty="0" err="1"/>
              <a:t>Comminution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5058" name="Picture 4" descr="H:\temp\Hoareau marie louise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5225" y="1700213"/>
            <a:ext cx="2622550" cy="4425950"/>
          </a:xfrm>
        </p:spPr>
      </p:pic>
      <p:pic>
        <p:nvPicPr>
          <p:cNvPr id="45059" name="Picture 5" descr="H:\temp\Lan Yin San Jacque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484313"/>
            <a:ext cx="3778250" cy="45243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6082" name="Picture 2" descr="C:\Users\Ballas\Desktop\Médecine\Icono\Mb inf-Autres\P1514[01]_20-06-1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8"/>
          <a:stretch>
            <a:fillRect/>
          </a:stretch>
        </p:blipFill>
        <p:spPr>
          <a:xfrm>
            <a:off x="755650" y="1557338"/>
            <a:ext cx="2089150" cy="4568825"/>
          </a:xfrm>
        </p:spPr>
      </p:pic>
      <p:pic>
        <p:nvPicPr>
          <p:cNvPr id="46083" name="Picture 3" descr="H:\temp\icono\Huet Lilian-67198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1557338"/>
            <a:ext cx="1717675" cy="4425950"/>
          </a:xfrm>
        </p:spPr>
      </p:pic>
      <p:pic>
        <p:nvPicPr>
          <p:cNvPr id="46084" name="Picture 6" descr="Toorabally Waliyullah-655002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248443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Virapin Miraye-671149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17049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2.1.2.7 Fixateur externe</a:t>
            </a:r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/>
              <a:t>Type Hoffmann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Monoplan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Type Ilizarov</a:t>
            </a:r>
          </a:p>
          <a:p>
            <a:pPr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000"/>
              <a:t>Tous types de montages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Tous types de fractures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Qualités mécaniques</a:t>
            </a:r>
          </a:p>
          <a:p>
            <a:pPr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000"/>
              <a:t>Seule ostéosynthèse des fractures ouvertes</a:t>
            </a:r>
          </a:p>
          <a:p>
            <a:pPr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000"/>
              <a:t>Articulé</a:t>
            </a:r>
          </a:p>
          <a:p>
            <a:pPr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000"/>
              <a:t>Acceptation par le patient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Complications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Réduction parfois plus difficile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Ré-opération : ablation, immobilisation secondaire</a:t>
            </a:r>
          </a:p>
        </p:txBody>
      </p:sp>
      <p:pic>
        <p:nvPicPr>
          <p:cNvPr id="47107" name="Picture 5" descr="fixateur-externe-pediatrique-modulaire-67733-135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052513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131010_094558_PEEL_9hxtU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55733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AutoShape 9" descr="9k="/>
          <p:cNvSpPr>
            <a:spLocks noChangeAspect="1" noChangeArrowheads="1"/>
          </p:cNvSpPr>
          <p:nvPr/>
        </p:nvSpPr>
        <p:spPr bwMode="auto">
          <a:xfrm>
            <a:off x="3052763" y="2238375"/>
            <a:ext cx="3038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7110" name="Picture 11" descr="elbowf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933825"/>
            <a:ext cx="270033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8130" name="Picture 2" descr="C:\Users\Ballas\Desktop\Médecine\Icono\P825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48131" name="Picture 3" descr="C:\Users\Ballas\Desktop\Médecine\Icono\P825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9154" name="Picture 2" descr="H:\temp\icono\Assati Paul-642526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950" y="1700213"/>
            <a:ext cx="3721100" cy="4425950"/>
          </a:xfrm>
        </p:spPr>
      </p:pic>
      <p:pic>
        <p:nvPicPr>
          <p:cNvPr id="49155" name="Picture 3" descr="H:\Médecine\Icono\Poignet-Main\PA090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3884613" cy="30289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3. La consolidation osseuse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…simplifiée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Reconstruction de la continuité osseuse, ostéogénèse réparatrice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Importance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Du périoste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De l’hématome </a:t>
            </a:r>
            <a:r>
              <a:rPr lang="fr-FR" dirty="0" err="1"/>
              <a:t>fracturaire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Des contraintes mécaniques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Forces appliquées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Elasticité osseuse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De la compression du foyer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De la fracture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De la qualité de l’ostéosynthèse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Réduction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6" descr="IMG_0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913188"/>
            <a:ext cx="39243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Image 5" descr="IMG_03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6004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4. Complications</a:t>
            </a:r>
            <a:br>
              <a:rPr lang="fr-FR" dirty="0"/>
            </a:br>
            <a:r>
              <a:rPr lang="fr-FR" dirty="0"/>
              <a:t>4.1 Complications précoces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= Urgence, = &lt;6h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Peau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Nerf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Vaisseaux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Musculo</a:t>
            </a:r>
            <a:r>
              <a:rPr lang="fr-FR" dirty="0"/>
              <a:t>-tendineuse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Cartilage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Fractures associées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Spécifiques : syndrome des loges, embolie graisseuse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Générales : choc hémorragique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Les complications précoces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Peau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Fracture ouverte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Artères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Ischémie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Nerf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Paralysie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Articulation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Lésion capsulaire et cartilagineuse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Muscle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Syndrome des loges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Os long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Embolie graisseuse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Organe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Bassin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Hémodynamique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Hémorragie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4.1.1 Ischémie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Lésion artérielle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Section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Compression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Dissection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Thrombose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Iatrogénie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Liée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à la fracture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Son déplacement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Moyen contention inadapté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54274" name="Picture 3" descr="C:\Users\Ballas\Desktop\Médecine\Icono\Coude\DSC00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025" y="1843088"/>
            <a:ext cx="3028950" cy="4038600"/>
          </a:xfrm>
        </p:spPr>
      </p:pic>
      <p:pic>
        <p:nvPicPr>
          <p:cNvPr id="54275" name="Picture 4" descr="C:\Users\Ballas\Desktop\ico ifsi\imagesCAVESRK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052513"/>
            <a:ext cx="3344863" cy="2676525"/>
          </a:xfrm>
        </p:spPr>
      </p:pic>
      <p:pic>
        <p:nvPicPr>
          <p:cNvPr id="54276" name="Picture 2" descr="C:\Users\Ballas\Desktop\ico ifsi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860800"/>
            <a:ext cx="33448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1.1 Ouverture cutané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Ouverte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/>
              <a:t>Cauchoix</a:t>
            </a:r>
            <a:r>
              <a:rPr lang="fr-FR" dirty="0"/>
              <a:t>/Duparc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/>
              <a:t>Gustilo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Fermée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Urgence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Traitement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Complication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Résultats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pic>
        <p:nvPicPr>
          <p:cNvPr id="6" name="Image 5" descr="C:\Users\Ballas\Desktop\Médecine\Icono\Divers\IMG_1218.JPG">
            <a:extLst>
              <a:ext uri="{FF2B5EF4-FFF2-40B4-BE49-F238E27FC236}">
                <a16:creationId xmlns:a16="http://schemas.microsoft.com/office/drawing/2014/main" id="{20ED38E0-8973-4894-A07B-387AC748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349" y="3356992"/>
            <a:ext cx="4494212" cy="3357562"/>
          </a:xfrm>
          <a:custGeom>
            <a:avLst/>
            <a:gdLst>
              <a:gd name="connsiteX0" fmla="*/ 288032 w 4494212"/>
              <a:gd name="connsiteY0" fmla="*/ 1008683 h 3357562"/>
              <a:gd name="connsiteX1" fmla="*/ 288032 w 4494212"/>
              <a:gd name="connsiteY1" fmla="*/ 2089151 h 3357562"/>
              <a:gd name="connsiteX2" fmla="*/ 1151508 w 4494212"/>
              <a:gd name="connsiteY2" fmla="*/ 2089151 h 3357562"/>
              <a:gd name="connsiteX3" fmla="*/ 1151508 w 4494212"/>
              <a:gd name="connsiteY3" fmla="*/ 1008683 h 3357562"/>
              <a:gd name="connsiteX4" fmla="*/ 0 w 4494212"/>
              <a:gd name="connsiteY4" fmla="*/ 0 h 3357562"/>
              <a:gd name="connsiteX5" fmla="*/ 4494212 w 4494212"/>
              <a:gd name="connsiteY5" fmla="*/ 0 h 3357562"/>
              <a:gd name="connsiteX6" fmla="*/ 4494212 w 4494212"/>
              <a:gd name="connsiteY6" fmla="*/ 3357562 h 3357562"/>
              <a:gd name="connsiteX7" fmla="*/ 0 w 4494212"/>
              <a:gd name="connsiteY7" fmla="*/ 3357562 h 335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4212" h="3357562">
                <a:moveTo>
                  <a:pt x="288032" y="1008683"/>
                </a:moveTo>
                <a:lnTo>
                  <a:pt x="288032" y="2089151"/>
                </a:lnTo>
                <a:lnTo>
                  <a:pt x="1151508" y="2089151"/>
                </a:lnTo>
                <a:lnTo>
                  <a:pt x="1151508" y="1008683"/>
                </a:lnTo>
                <a:close/>
                <a:moveTo>
                  <a:pt x="0" y="0"/>
                </a:moveTo>
                <a:lnTo>
                  <a:pt x="4494212" y="0"/>
                </a:lnTo>
                <a:lnTo>
                  <a:pt x="4494212" y="3357562"/>
                </a:lnTo>
                <a:lnTo>
                  <a:pt x="0" y="3357562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Douleur++++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Anesthésie/paralysie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Disparition des pouls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Extrémité froide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Paleur</a:t>
            </a:r>
            <a:r>
              <a:rPr lang="fr-FR" dirty="0"/>
              <a:t>/Cyanose/nécrose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Disparition du retour veineux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Recherche d une compression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Ne pas surélevée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Protection du membre : coton, réchauffer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AngioTDM</a:t>
            </a:r>
            <a:r>
              <a:rPr lang="fr-FR" dirty="0"/>
              <a:t>, artériographie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Systématique pour luxation de genou et fracture de la métaphyse proximale du tibia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Revascularisation en urgence : pontage, </a:t>
            </a:r>
            <a:r>
              <a:rPr lang="fr-FR" dirty="0" err="1"/>
              <a:t>endoluminal</a:t>
            </a:r>
            <a:r>
              <a:rPr lang="fr-FR" dirty="0"/>
              <a:t>, désobstruction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4.1.2 Lésion nerveuse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Mécanisme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Section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Compression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Etirement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Ischémie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Iatrogénie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Douleur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Troubles de la sensibilité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Paresthésie/dysesthésie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Anesthésie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Trouble de la motricité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Parésie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Paralysie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573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Levée d’une compression urgente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A distance</a:t>
            </a:r>
          </a:p>
          <a:p>
            <a:pPr lvl="1" eaLnBrk="1" hangingPunct="1"/>
            <a:r>
              <a:rPr lang="fr-FR"/>
              <a:t>EMG</a:t>
            </a:r>
          </a:p>
          <a:p>
            <a:pPr lvl="1" eaLnBrk="1" hangingPunct="1"/>
            <a:r>
              <a:rPr lang="fr-FR"/>
              <a:t>(Re)intervention</a:t>
            </a:r>
          </a:p>
          <a:p>
            <a:pPr eaLnBrk="1" hangingPunct="1"/>
            <a:endParaRPr lang="fr-FR"/>
          </a:p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pic>
        <p:nvPicPr>
          <p:cNvPr id="57347" name="Picture 4" descr="C:\Users\Ballas\Desktop\Photos a trier\Photo0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4.1.3 Syndrome des loges musculaires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Ischémie musculaire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Augmentation volume (œdème)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Au sein d une loge aponévrotiques inextensible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-&gt;augmentation de la pression de la loge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fermée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Jambe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Enclouée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Jeune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Overdose, </a:t>
            </a:r>
            <a:r>
              <a:rPr lang="fr-FR" dirty="0" err="1"/>
              <a:t>crush</a:t>
            </a:r>
            <a:r>
              <a:rPr lang="fr-FR" dirty="0"/>
              <a:t> syndrome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Post-ischémie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Brûlures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Ischémie musculaire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Puis atteinte nerveuse (sensitive)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Pouls conservé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En conséquence : Nécrose musculaire avec rétractions  et atteintes nerveuses = </a:t>
            </a:r>
            <a:r>
              <a:rPr lang="fr-FR" dirty="0" err="1"/>
              <a:t>Sd</a:t>
            </a:r>
            <a:r>
              <a:rPr lang="fr-FR" dirty="0"/>
              <a:t> de </a:t>
            </a:r>
            <a:r>
              <a:rPr lang="fr-FR" dirty="0" err="1"/>
              <a:t>Volkmann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Clinique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Douleur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rebelles au palier 3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Augmentée par la </a:t>
            </a:r>
            <a:r>
              <a:rPr lang="fr-FR" dirty="0" err="1"/>
              <a:t>surelevation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Tension cutanée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Paresthésie, hypoesthésie, anesthésie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Puis parésie/paralysie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Pouls conservé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Mobilisation passive musculaire douloureuse</a:t>
            </a:r>
          </a:p>
        </p:txBody>
      </p:sp>
      <p:pic>
        <p:nvPicPr>
          <p:cNvPr id="59395" name="Picture 2" descr="C:\Users\Ballas\Desktop\ico ifsi\12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65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60418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fr-FR"/>
              <a:t>Examen complémentaire : aucun qui retarde la pec</a:t>
            </a:r>
          </a:p>
          <a:p>
            <a:pPr lvl="1" eaLnBrk="1" hangingPunct="1"/>
            <a:r>
              <a:rPr lang="fr-FR"/>
              <a:t>Prise de pression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Traitement</a:t>
            </a:r>
          </a:p>
          <a:p>
            <a:pPr lvl="1" eaLnBrk="1" hangingPunct="1"/>
            <a:r>
              <a:rPr lang="fr-FR"/>
              <a:t>Aponévrotomie en urgence de loges concernées</a:t>
            </a:r>
          </a:p>
          <a:p>
            <a:pPr lvl="1" eaLnBrk="1" hangingPunct="1"/>
            <a:endParaRPr lang="fr-FR"/>
          </a:p>
          <a:p>
            <a:pPr lvl="1" eaLnBrk="1" hangingPunct="1"/>
            <a:r>
              <a:rPr lang="fr-FR"/>
              <a:t>Fermeture progressive</a:t>
            </a:r>
          </a:p>
          <a:p>
            <a:pPr lvl="1" eaLnBrk="1" hangingPunct="1"/>
            <a:r>
              <a:rPr lang="fr-FR"/>
              <a:t>Couverture cutanée : Greffe cutanée</a:t>
            </a:r>
          </a:p>
        </p:txBody>
      </p:sp>
      <p:pic>
        <p:nvPicPr>
          <p:cNvPr id="60419" name="Picture 2" descr="C:\Users\Ballas\Desktop\ico ifsi\124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5573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61442" name="Picture 5" descr="2014-08-22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295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6" descr="2014-07-27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95141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 descr="2014-08-22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2276475"/>
            <a:ext cx="39433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8" descr="2014-08-22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552950"/>
            <a:ext cx="4087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4.1.4 Embolie graisseuse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Rupture veineuse au contact d un tissu riche en graisse (moelle osseuse, tissu adipeux, graisse péri-pancréatique)								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Pression tissulaire &gt; pression veineuse					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Filtration et obstruction par la microcirculation pulmonaire : CPA	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Discuté : toxicité directe des lipides sur </a:t>
            </a:r>
            <a:r>
              <a:rPr lang="fr-FR" dirty="0" err="1"/>
              <a:t>pneumocytes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Facteurs favorisants 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fémur, 2 os de la jambe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adulte jeune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fractures multiples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instabilité du foyer </a:t>
            </a:r>
            <a:r>
              <a:rPr lang="fr-FR" dirty="0" err="1"/>
              <a:t>fracturaire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fractures fermées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Clinique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Intervalle libre 24/48h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Hyperthermie en plateau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Tachycardie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Hypoxémie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Insuffisance respiratoire aigüe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Troubles de conscience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Purpura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SaO2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Bio : NF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Fond d’</a:t>
            </a:r>
            <a:r>
              <a:rPr lang="fr-FR" dirty="0" err="1"/>
              <a:t>oeil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64514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fr-FR"/>
              <a:t>Prévention : précoce</a:t>
            </a:r>
          </a:p>
          <a:p>
            <a:pPr lvl="1" eaLnBrk="1" hangingPunct="1"/>
            <a:r>
              <a:rPr lang="fr-FR"/>
              <a:t>Réduction</a:t>
            </a:r>
          </a:p>
          <a:p>
            <a:pPr lvl="1" eaLnBrk="1" hangingPunct="1"/>
            <a:r>
              <a:rPr lang="fr-FR"/>
              <a:t>Immobilisation</a:t>
            </a:r>
          </a:p>
          <a:p>
            <a:pPr lvl="1" eaLnBrk="1" hangingPunct="1"/>
            <a:endParaRPr lang="fr-FR"/>
          </a:p>
          <a:p>
            <a:pPr eaLnBrk="1" hangingPunct="1"/>
            <a:r>
              <a:rPr lang="fr-FR"/>
              <a:t>Fracture de la diaphyse du fémur = Urgence</a:t>
            </a:r>
          </a:p>
          <a:p>
            <a:pPr lvl="1" eaLnBrk="1" hangingPunct="1"/>
            <a:endParaRPr lang="fr-FR"/>
          </a:p>
          <a:p>
            <a:pPr eaLnBrk="1" hangingPunct="1"/>
            <a:r>
              <a:rPr lang="fr-FR"/>
              <a:t>Traitement</a:t>
            </a:r>
          </a:p>
          <a:p>
            <a:pPr lvl="1" eaLnBrk="1" hangingPunct="1"/>
            <a:r>
              <a:rPr lang="fr-FR"/>
              <a:t>Soins de réanimation!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19458" name="Picture 2" descr="C:\Users\Ballas\Desktop\Médecine\Icono\P825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429000"/>
            <a:ext cx="4038600" cy="3028950"/>
          </a:xfrm>
        </p:spPr>
      </p:pic>
      <p:pic>
        <p:nvPicPr>
          <p:cNvPr id="19459" name="Picture 3" descr="C:\Users\Ballas\Desktop\Photos a trier\IMAG0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4221163"/>
            <a:ext cx="4038600" cy="2278062"/>
          </a:xfrm>
        </p:spPr>
      </p:pic>
      <p:pic>
        <p:nvPicPr>
          <p:cNvPr id="19460" name="Picture 5" descr="2015-01-16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2"/>
          <a:stretch>
            <a:fillRect/>
          </a:stretch>
        </p:blipFill>
        <p:spPr bwMode="auto">
          <a:xfrm>
            <a:off x="395288" y="333375"/>
            <a:ext cx="273526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2015-01-16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2" b="-89"/>
          <a:stretch>
            <a:fillRect/>
          </a:stretch>
        </p:blipFill>
        <p:spPr bwMode="auto">
          <a:xfrm>
            <a:off x="2627313" y="1557338"/>
            <a:ext cx="16573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IMG_022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52438"/>
            <a:ext cx="43561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655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/>
              <a:t>4.1.5 Fracture du col du fémur avant 55 ans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4.2 Complication secondaires et tardives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Infection, </a:t>
            </a:r>
            <a:r>
              <a:rPr lang="fr-FR" dirty="0" err="1"/>
              <a:t>Sepsis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Retard de consolidation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Pseudarthrose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Déplacement secondaire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Cals vicieux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Arthrose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Raideur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du matériel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/>
              <a:t>SDRC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/>
              <a:t>Syndrome </a:t>
            </a:r>
            <a:r>
              <a:rPr lang="fr-FR" dirty="0"/>
              <a:t>de </a:t>
            </a:r>
            <a:r>
              <a:rPr lang="fr-FR" dirty="0" err="1"/>
              <a:t>Volkmann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Maladie veineuse </a:t>
            </a:r>
            <a:r>
              <a:rPr lang="fr-FR" dirty="0" err="1"/>
              <a:t>thrombo-embolique</a:t>
            </a:r>
            <a:endParaRPr lang="fr-F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4.2.1 Infections</a:t>
            </a:r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Ostéite</a:t>
            </a:r>
          </a:p>
          <a:p>
            <a:pPr eaLnBrk="1" hangingPunct="1"/>
            <a:r>
              <a:rPr lang="fr-FR"/>
              <a:t>Arthrite</a:t>
            </a:r>
          </a:p>
          <a:p>
            <a:pPr eaLnBrk="1" hangingPunct="1"/>
            <a:r>
              <a:rPr lang="fr-FR"/>
              <a:t>Ostéo-arthrite</a:t>
            </a:r>
          </a:p>
          <a:p>
            <a:pPr eaLnBrk="1" hangingPunct="1"/>
            <a:r>
              <a:rPr lang="fr-FR"/>
              <a:t>Ostéomyelite</a:t>
            </a:r>
          </a:p>
        </p:txBody>
      </p:sp>
      <p:pic>
        <p:nvPicPr>
          <p:cNvPr id="67587" name="Image 8" descr="atchama td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Image 9" descr="atchama tdm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3267075"/>
            <a:ext cx="33845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Image 6" descr="Atchama osteite-6688407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781300"/>
            <a:ext cx="23764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68610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916113"/>
          </a:xfrm>
        </p:spPr>
        <p:txBody>
          <a:bodyPr/>
          <a:lstStyle/>
          <a:p>
            <a:pPr eaLnBrk="1" hangingPunct="1"/>
            <a:r>
              <a:rPr lang="fr-FR"/>
              <a:t>Traitement conservateur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Traitement chirurgical</a:t>
            </a:r>
          </a:p>
        </p:txBody>
      </p:sp>
      <p:pic>
        <p:nvPicPr>
          <p:cNvPr id="68611" name="Espace réservé du contenu 4" descr="DSC002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4038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Image 4" descr="Hoarau Maurice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42624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Image 5" descr="atchama2-6704558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081212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Image 6" descr="IMG_054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1321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Image 7" descr="Photo028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9161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4.2.2 Consolidation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Retard de consolidation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Pseudarthrose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Etiologie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Changement de montage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Reprise appui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Dynamisation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Changement de matériel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Décortication greffe ostéosynthèse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70658" name="Picture 2" descr="C:\Users\Ballas\Desktop\Médecine\Icono\Genou\DSC00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70659" name="Picture 2" descr="C:\Users\Ballas\Desktop\Médecine\Icono\Mb inf-Autres\DSC00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2675" y="2530475"/>
            <a:ext cx="3549650" cy="266541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4.2.3 Déplacement secondaire</a:t>
            </a:r>
          </a:p>
        </p:txBody>
      </p:sp>
      <p:sp>
        <p:nvSpPr>
          <p:cNvPr id="716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Du matériel</a:t>
            </a:r>
          </a:p>
          <a:p>
            <a:pPr eaLnBrk="1" hangingPunct="1"/>
            <a:r>
              <a:rPr lang="fr-FR"/>
              <a:t>De la fracture</a:t>
            </a:r>
          </a:p>
        </p:txBody>
      </p:sp>
      <p:pic>
        <p:nvPicPr>
          <p:cNvPr id="71683" name="Espace réservé du contenu 6" descr="DH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772816"/>
            <a:ext cx="3246348" cy="35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Image 6" descr="Hoarau Marie-689260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33829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4.2.4 Cals vicieux</a:t>
            </a:r>
          </a:p>
        </p:txBody>
      </p:sp>
      <p:pic>
        <p:nvPicPr>
          <p:cNvPr id="72706" name="Espace réservé du contenu 3" descr="Beguet Patrick-6569288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1743075" cy="4452937"/>
          </a:xfrm>
        </p:spPr>
      </p:pic>
      <p:pic>
        <p:nvPicPr>
          <p:cNvPr id="72707" name="Image 4" descr="Benard Marie Ange-669143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422751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4.2 Complication secondaires et tardives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Infection, </a:t>
            </a:r>
            <a:r>
              <a:rPr lang="fr-FR" dirty="0" err="1"/>
              <a:t>Sepsis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Retard de consolidation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Pseudarthrose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Déplacement secondaire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Cals vicieux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Arthrose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Raideur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du matériel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Algodystrophie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Syndrome de </a:t>
            </a:r>
            <a:r>
              <a:rPr lang="fr-FR" dirty="0" err="1"/>
              <a:t>Volkmann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Maladie </a:t>
            </a:r>
            <a:r>
              <a:rPr lang="fr-FR" dirty="0" err="1"/>
              <a:t>thrombo-embolique</a:t>
            </a: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/>
              <a:t>Luxations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Mécanisme lésionnel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Traumatisme direct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Choc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Objet contondant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Traumatisme indirect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Rotation Interne/Externe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Varus/Valgus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Compression/Traction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Haute/Basse Energie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de fatigue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pic>
        <p:nvPicPr>
          <p:cNvPr id="20483" name="Picture 4" descr="jambe commin leperli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450" y="1484313"/>
            <a:ext cx="41465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240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Définition</a:t>
            </a:r>
          </a:p>
        </p:txBody>
      </p:sp>
      <p:sp>
        <p:nvSpPr>
          <p:cNvPr id="757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Perte de contact total et permanent entre deux surfaces articulaires</a:t>
            </a:r>
          </a:p>
        </p:txBody>
      </p:sp>
      <p:pic>
        <p:nvPicPr>
          <p:cNvPr id="75779" name="Picture 2" descr="C:\Users\Ballas\Desktop\Photos a trier\Photo0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141663"/>
            <a:ext cx="378301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Urgence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Réduction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Sous AG ou non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Par manœuvres externes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Sanglantes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Principe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Exagérer le déplacement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tirer dans l’axe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Réduire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Sauf…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Complications </a:t>
            </a:r>
            <a:r>
              <a:rPr lang="fr-FR" dirty="0" err="1"/>
              <a:t>vasculonerveuses</a:t>
            </a:r>
            <a:endParaRPr lang="fr-FR" dirty="0"/>
          </a:p>
        </p:txBody>
      </p:sp>
      <p:pic>
        <p:nvPicPr>
          <p:cNvPr id="76803" name="Picture 4" descr="C:\Users\Ballas\Desktop\Photos a trier\Photo02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7616" y="1556792"/>
            <a:ext cx="4321175" cy="30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25499" y="5063489"/>
            <a:ext cx="1805410" cy="160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77826" name="Picture 2" descr="C:\Users\Ballas\Desktop\Médecine\Icono\Epaule\DSC00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819400"/>
            <a:ext cx="3028950" cy="4038600"/>
          </a:xfrm>
        </p:spPr>
      </p:pic>
      <p:pic>
        <p:nvPicPr>
          <p:cNvPr id="77827" name="Picture 2" descr="C:\Users\Ballas\Desktop\Médecine\Icono\Cheville\DSC006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  <p:pic>
        <p:nvPicPr>
          <p:cNvPr id="77828" name="Picture 4" descr="C:\Users\Ballas\Desktop\Photos a trier\Photo02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21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78850" name="Picture 2" descr="C:\Users\Ballas\Desktop\ico ifsi\imagesCABTN2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88913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 descr="C:\Users\Ballas\Desktop\ico ifsi\imagesCAIXJAN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133600"/>
            <a:ext cx="3930650" cy="3741738"/>
          </a:xfrm>
        </p:spPr>
      </p:pic>
      <p:pic>
        <p:nvPicPr>
          <p:cNvPr id="78852" name="Picture 4" descr="C:\Users\Ballas\Desktop\ico ifsi\imagesCAVESRK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70438" y="2565400"/>
            <a:ext cx="3794125" cy="30353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Chez l’enfant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Épiphyse : Décollement épiphysaire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Salter et Harris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Métaphyse : Motte de beurre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Diaphyse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Bois vert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Plastique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Cheveu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Particularités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Cheville : </a:t>
            </a:r>
            <a:r>
              <a:rPr lang="fr-FR" dirty="0" err="1"/>
              <a:t>triplane</a:t>
            </a:r>
            <a:r>
              <a:rPr lang="fr-FR" dirty="0"/>
              <a:t>, Mc </a:t>
            </a:r>
            <a:r>
              <a:rPr lang="fr-FR" dirty="0" err="1"/>
              <a:t>Farland</a:t>
            </a:r>
            <a:r>
              <a:rPr lang="fr-FR" dirty="0"/>
              <a:t>, </a:t>
            </a:r>
            <a:r>
              <a:rPr lang="fr-FR" dirty="0" err="1"/>
              <a:t>Tillaux</a:t>
            </a:r>
            <a:endParaRPr lang="fr-FR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Coude : </a:t>
            </a:r>
            <a:r>
              <a:rPr lang="fr-FR" dirty="0" err="1"/>
              <a:t>Monteggia</a:t>
            </a:r>
            <a:r>
              <a:rPr lang="fr-FR" dirty="0"/>
              <a:t>, pronation douloureuse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8089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Importance du périoste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Importance du cartilage de croissance</a:t>
            </a:r>
          </a:p>
          <a:p>
            <a:pPr lvl="1" eaLnBrk="1" hangingPunct="1"/>
            <a:r>
              <a:rPr lang="fr-FR"/>
              <a:t>Remodelage</a:t>
            </a:r>
          </a:p>
          <a:p>
            <a:pPr lvl="1" eaLnBrk="1" hangingPunct="1"/>
            <a:r>
              <a:rPr lang="fr-FR"/>
              <a:t>Près du genou, loin du coude</a:t>
            </a:r>
          </a:p>
          <a:p>
            <a:pPr eaLnBrk="1" hangingPunct="1"/>
            <a:endParaRPr lang="fr-FR"/>
          </a:p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/>
              <a:t>Orthopédie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1. Arthroplastie</a:t>
            </a:r>
          </a:p>
        </p:txBody>
      </p:sp>
      <p:sp>
        <p:nvSpPr>
          <p:cNvPr id="829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Construction / Reconstruction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Avec ou sans prothèse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Toutes les articulations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Totale, partielle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83970" name="Picture 10" descr="Photo 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475" y="3573463"/>
            <a:ext cx="2260600" cy="3024187"/>
          </a:xfrm>
        </p:spPr>
      </p:pic>
      <p:sp>
        <p:nvSpPr>
          <p:cNvPr id="839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12875"/>
            <a:ext cx="8229600" cy="2185988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fr-FR" sz="2400"/>
          </a:p>
        </p:txBody>
      </p:sp>
      <p:pic>
        <p:nvPicPr>
          <p:cNvPr id="83972" name="Picture 8" descr="Photo 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2219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15" descr="Photo 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888" y="3573463"/>
            <a:ext cx="2259012" cy="3024187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84994" name="Espace réservé du contenu 8" descr="Garden 1 (6)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60350"/>
            <a:ext cx="4259262" cy="3097213"/>
          </a:xfrm>
        </p:spPr>
      </p:pic>
      <p:pic>
        <p:nvPicPr>
          <p:cNvPr id="84995" name="Espace réservé du contenu 9" descr="PA090174.JPG"/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789363"/>
            <a:ext cx="3960812" cy="2970212"/>
          </a:xfrm>
        </p:spPr>
      </p:pic>
      <p:pic>
        <p:nvPicPr>
          <p:cNvPr id="84996" name="Espace réservé du contenu 10" descr="Chambonnet postop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716338"/>
            <a:ext cx="4249737" cy="3187700"/>
          </a:xfrm>
        </p:spPr>
      </p:pic>
      <p:pic>
        <p:nvPicPr>
          <p:cNvPr id="84997" name="Picture 9" descr="dauphina, mari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022725" cy="32321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Lequel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Os plat, court, long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Latéralité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Os Sain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Os Pathologique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Ostéoporose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Tumeur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Bénigne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Maligne</a:t>
            </a:r>
          </a:p>
        </p:txBody>
      </p:sp>
      <p:pic>
        <p:nvPicPr>
          <p:cNvPr id="21507" name="Image 4" descr="Fontaine Flavien-709304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23764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Ballas\Desktop\Médecine\Icono\Genou\DSC00064.JPG"/>
          <p:cNvPicPr>
            <a:picLocks noChangeAspect="1" noChangeArrowheads="1"/>
          </p:cNvPicPr>
          <p:nvPr/>
        </p:nvPicPr>
        <p:blipFill>
          <a:blip r:embed="rId3" cstate="screen">
            <a:lum bright="-36000"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2770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860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86019" name="Espace réservé du contenu 5" descr="PA0901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63" y="1600200"/>
            <a:ext cx="33940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87042" name="Espace réservé du contenu 4" descr="Photo008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421063"/>
            <a:ext cx="4583113" cy="3436937"/>
          </a:xfrm>
        </p:spPr>
      </p:pic>
      <p:pic>
        <p:nvPicPr>
          <p:cNvPr id="87043" name="Espace réservé du contenu 5" descr="Photo008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9663" y="3689350"/>
            <a:ext cx="4224337" cy="3168650"/>
          </a:xfrm>
        </p:spPr>
      </p:pic>
      <p:pic>
        <p:nvPicPr>
          <p:cNvPr id="87044" name="Image 6" descr="DSC006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42887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Image 7" descr="Bergamme Marie-6594952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662237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Image 8" descr="Bergamme Marie-6594952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549275"/>
            <a:ext cx="3219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88066" name="Espace réservé du contenu 5" descr="Dennemont PTEI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4813"/>
            <a:ext cx="4038600" cy="3105150"/>
          </a:xfrm>
        </p:spPr>
      </p:pic>
      <p:pic>
        <p:nvPicPr>
          <p:cNvPr id="88067" name="Espace réservé du contenu 8" descr="DSC00079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3451225" cy="3816350"/>
          </a:xfrm>
        </p:spPr>
      </p:pic>
      <p:pic>
        <p:nvPicPr>
          <p:cNvPr id="88068" name="Image 6" descr="Tamil PTE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31162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Image 7" descr="CARRARA^ROSALIE_EX20101002_1_SE1001_IM100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194175"/>
            <a:ext cx="3505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2. Ligamentoplastie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Tous les ligaments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Aigu / Chronique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Transplant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Autogreffe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Synthétique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Hétérogreffe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Culture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2052" name="Espace réservé du contenu 4" descr="Araboux Clarene-70303652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8" b="-3468"/>
          <a:stretch>
            <a:fillRect/>
          </a:stretch>
        </p:blipFill>
        <p:spPr>
          <a:xfrm>
            <a:off x="0" y="188913"/>
            <a:ext cx="2916238" cy="4608512"/>
          </a:xfrm>
        </p:spPr>
      </p:pic>
      <p:pic>
        <p:nvPicPr>
          <p:cNvPr id="2053" name="Espace réservé du contenu 5" descr="Araboux Clarene-7030365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51188" y="3644900"/>
            <a:ext cx="5992812" cy="3006725"/>
          </a:xfr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19475" y="476250"/>
          <a:ext cx="24257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5" imgW="3505689" imgH="3123810" progId="">
                  <p:embed/>
                </p:oleObj>
              </mc:Choice>
              <mc:Fallback>
                <p:oleObj name="Photo Editor Photo" r:id="rId5" imgW="3505689" imgH="31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6250"/>
                        <a:ext cx="242570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1" descr="knee_anatom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0"/>
            <a:ext cx="27717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9113"/>
            <a:ext cx="27717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92162" name="Espace réservé du contenu 4" descr="Hamilcaro Clarisse-6462052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4387850" cy="4208463"/>
          </a:xfrm>
        </p:spPr>
      </p:pic>
      <p:pic>
        <p:nvPicPr>
          <p:cNvPr id="92163" name="Espace réservé du contenu 5" descr="Hamilcaro Clarisse-6462074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4300" y="1412875"/>
            <a:ext cx="3703638" cy="5218113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3. Arthroscopie</a:t>
            </a:r>
          </a:p>
        </p:txBody>
      </p:sp>
      <p:sp>
        <p:nvSpPr>
          <p:cNvPr id="931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/>
              <a:t>Articulation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Gaines synoviales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Tissus mous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94210" name="Espace réservé du contenu 4" descr="02405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213100"/>
            <a:ext cx="4038600" cy="3028950"/>
          </a:xfrm>
        </p:spPr>
      </p:pic>
      <p:pic>
        <p:nvPicPr>
          <p:cNvPr id="94211" name="Espace réservé du contenu 5" descr="01221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3284538"/>
            <a:ext cx="4038600" cy="3028950"/>
          </a:xfrm>
        </p:spPr>
      </p:pic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88913"/>
            <a:ext cx="37211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4. Autres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Ténotomies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Arthrolyse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Réanimation tendineuse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Neuro</a:t>
            </a:r>
            <a:r>
              <a:rPr lang="fr-FR" dirty="0"/>
              <a:t>-orthopédie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Tumoral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Rachis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9" name="Espace réservé du contenu 8" descr="P1010179.JPG">
            <a:extLst>
              <a:ext uri="{FF2B5EF4-FFF2-40B4-BE49-F238E27FC236}">
                <a16:creationId xmlns:a16="http://schemas.microsoft.com/office/drawing/2014/main" id="{F29CB238-BA1A-43ED-B7C7-CD8BB7E678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2656"/>
            <a:ext cx="4038600" cy="3028950"/>
          </a:xfrm>
          <a:custGeom>
            <a:avLst/>
            <a:gdLst>
              <a:gd name="connsiteX0" fmla="*/ 1368747 w 4038600"/>
              <a:gd name="connsiteY0" fmla="*/ 361950 h 3028950"/>
              <a:gd name="connsiteX1" fmla="*/ 1368747 w 4038600"/>
              <a:gd name="connsiteY1" fmla="*/ 1514475 h 3028950"/>
              <a:gd name="connsiteX2" fmla="*/ 2519685 w 4038600"/>
              <a:gd name="connsiteY2" fmla="*/ 1514475 h 3028950"/>
              <a:gd name="connsiteX3" fmla="*/ 2519685 w 4038600"/>
              <a:gd name="connsiteY3" fmla="*/ 361950 h 3028950"/>
              <a:gd name="connsiteX4" fmla="*/ 0 w 4038600"/>
              <a:gd name="connsiteY4" fmla="*/ 0 h 3028950"/>
              <a:gd name="connsiteX5" fmla="*/ 4038600 w 4038600"/>
              <a:gd name="connsiteY5" fmla="*/ 0 h 3028950"/>
              <a:gd name="connsiteX6" fmla="*/ 4038600 w 4038600"/>
              <a:gd name="connsiteY6" fmla="*/ 3028950 h 3028950"/>
              <a:gd name="connsiteX7" fmla="*/ 0 w 4038600"/>
              <a:gd name="connsiteY7" fmla="*/ 3028950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8600" h="3028950">
                <a:moveTo>
                  <a:pt x="1368747" y="361950"/>
                </a:moveTo>
                <a:lnTo>
                  <a:pt x="1368747" y="1514475"/>
                </a:lnTo>
                <a:lnTo>
                  <a:pt x="2519685" y="1514475"/>
                </a:lnTo>
                <a:lnTo>
                  <a:pt x="2519685" y="361950"/>
                </a:lnTo>
                <a:close/>
                <a:moveTo>
                  <a:pt x="0" y="0"/>
                </a:moveTo>
                <a:lnTo>
                  <a:pt x="4038600" y="0"/>
                </a:lnTo>
                <a:lnTo>
                  <a:pt x="4038600" y="3028950"/>
                </a:lnTo>
                <a:lnTo>
                  <a:pt x="0" y="302895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Espace réservé du contenu 10" descr="IMAG084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4005263"/>
            <a:ext cx="4038600" cy="2276475"/>
          </a:xfrm>
        </p:spPr>
      </p:pic>
      <p:pic>
        <p:nvPicPr>
          <p:cNvPr id="96261" name="Image 11" descr="IMAG08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412875"/>
            <a:ext cx="259238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Localisation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Epiphyse, articulaire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Métaphyse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Diaphyse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Tiers</a:t>
            </a:r>
          </a:p>
        </p:txBody>
      </p:sp>
      <p:pic>
        <p:nvPicPr>
          <p:cNvPr id="22531" name="Picture 2" descr="C:\Users\Ballas\Desktop\Médecine\Icono\Epaule\photo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035425"/>
            <a:ext cx="377983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 4" descr="scaphoide-659147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3708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64163" y="6165850"/>
            <a:ext cx="792162" cy="692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135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97285" name="Picture 5" descr="2015-01-16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724150"/>
            <a:ext cx="4038600" cy="2276475"/>
          </a:xfrm>
        </p:spPr>
      </p:pic>
      <p:pic>
        <p:nvPicPr>
          <p:cNvPr id="97286" name="Picture 6" descr="2015-01-20 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1150" y="1600200"/>
            <a:ext cx="255111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Trait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/>
              <a:t>Simple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Transversal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Oblique - </a:t>
            </a:r>
            <a:r>
              <a:rPr lang="fr-FR" sz="2000" dirty="0" err="1"/>
              <a:t>Spiroïde</a:t>
            </a:r>
            <a:endParaRPr lang="fr-FR" sz="2000" dirty="0"/>
          </a:p>
          <a:p>
            <a:pPr lvl="2" eaLnBrk="1" hangingPunct="1">
              <a:lnSpc>
                <a:spcPct val="90000"/>
              </a:lnSpc>
            </a:pPr>
            <a:r>
              <a:rPr lang="fr-FR" sz="1800" dirty="0"/>
              <a:t>Court/Long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Aile de papillon (3ème fragment)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Comminutif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Bifocale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Multifocale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Fracture-avulsion</a:t>
            </a:r>
          </a:p>
          <a:p>
            <a:pPr lvl="1" eaLnBrk="1" hangingPunct="1">
              <a:lnSpc>
                <a:spcPct val="90000"/>
              </a:lnSpc>
            </a:pPr>
            <a:endParaRPr lang="fr-FR" dirty="0"/>
          </a:p>
        </p:txBody>
      </p:sp>
      <p:pic>
        <p:nvPicPr>
          <p:cNvPr id="23555" name="Image 6" descr="Aylmer clea-708909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644900"/>
            <a:ext cx="2743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heville, bimal en adduction-8636606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3"/>
          <a:stretch>
            <a:fillRect/>
          </a:stretch>
        </p:blipFill>
        <p:spPr bwMode="auto">
          <a:xfrm>
            <a:off x="6588125" y="0"/>
            <a:ext cx="1943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372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Ballas</Template>
  <TotalTime>2622</TotalTime>
  <Words>1049</Words>
  <Application>Microsoft Office PowerPoint</Application>
  <PresentationFormat>Affichage à l'écran (4:3)</PresentationFormat>
  <Paragraphs>525</Paragraphs>
  <Slides>80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80</vt:i4>
      </vt:variant>
    </vt:vector>
  </HeadingPairs>
  <TitlesOfParts>
    <vt:vector size="84" baseType="lpstr">
      <vt:lpstr>Arial</vt:lpstr>
      <vt:lpstr>Calibri</vt:lpstr>
      <vt:lpstr>Thème Office</vt:lpstr>
      <vt:lpstr>Photo Editor Photo</vt:lpstr>
      <vt:lpstr>Généralités Médico-chirurgicales en Orthopédie et Traumatologie</vt:lpstr>
      <vt:lpstr>Fractures</vt:lpstr>
      <vt:lpstr>1. Définition</vt:lpstr>
      <vt:lpstr>1.1 Ouverture cutané</vt:lpstr>
      <vt:lpstr>Présentation PowerPoint</vt:lpstr>
      <vt:lpstr>Mécanisme lésionnel</vt:lpstr>
      <vt:lpstr>Os</vt:lpstr>
      <vt:lpstr>Localisation</vt:lpstr>
      <vt:lpstr>Trait</vt:lpstr>
      <vt:lpstr>Présentation PowerPoint</vt:lpstr>
      <vt:lpstr>Présentation PowerPoint</vt:lpstr>
      <vt:lpstr>Déplacement</vt:lpstr>
      <vt:lpstr>Classification</vt:lpstr>
      <vt:lpstr>2. Traitements</vt:lpstr>
      <vt:lpstr>2.1 Traitement Chirurgical</vt:lpstr>
      <vt:lpstr>2.1.1 Réduction</vt:lpstr>
      <vt:lpstr>Présentation PowerPoint</vt:lpstr>
      <vt:lpstr>2.1.2 Fixation</vt:lpstr>
      <vt:lpstr>2.1.2.1 Matériau</vt:lpstr>
      <vt:lpstr>Présentation PowerPoint</vt:lpstr>
      <vt:lpstr>2.1.2.2 Montage</vt:lpstr>
      <vt:lpstr>2.1.2.3 Broches</vt:lpstr>
      <vt:lpstr>Présentation PowerPoint</vt:lpstr>
      <vt:lpstr>2.1.2.4 Vis</vt:lpstr>
      <vt:lpstr>Présentation PowerPoint</vt:lpstr>
      <vt:lpstr>Présentation PowerPoint</vt:lpstr>
      <vt:lpstr>2.1.2.5 Plaque</vt:lpstr>
      <vt:lpstr>Présentation PowerPoint</vt:lpstr>
      <vt:lpstr>2.1.2.6 Clou</vt:lpstr>
      <vt:lpstr>Présentation PowerPoint</vt:lpstr>
      <vt:lpstr>Présentation PowerPoint</vt:lpstr>
      <vt:lpstr>2.1.2.7 Fixateur externe</vt:lpstr>
      <vt:lpstr>Présentation PowerPoint</vt:lpstr>
      <vt:lpstr>Présentation PowerPoint</vt:lpstr>
      <vt:lpstr>3. La consolidation osseuse</vt:lpstr>
      <vt:lpstr>4. Complications 4.1 Complications précoces</vt:lpstr>
      <vt:lpstr>Les complications précoces</vt:lpstr>
      <vt:lpstr>4.1.1 Ischémie</vt:lpstr>
      <vt:lpstr>Présentation PowerPoint</vt:lpstr>
      <vt:lpstr>Présentation PowerPoint</vt:lpstr>
      <vt:lpstr>4.1.2 Lésion nerveuse</vt:lpstr>
      <vt:lpstr>Présentation PowerPoint</vt:lpstr>
      <vt:lpstr>4.1.3 Syndrome des loges musculaires</vt:lpstr>
      <vt:lpstr>Présentation PowerPoint</vt:lpstr>
      <vt:lpstr>Présentation PowerPoint</vt:lpstr>
      <vt:lpstr>Présentation PowerPoint</vt:lpstr>
      <vt:lpstr>4.1.4 Embolie graisseuse</vt:lpstr>
      <vt:lpstr>Présentation PowerPoint</vt:lpstr>
      <vt:lpstr>Présentation PowerPoint</vt:lpstr>
      <vt:lpstr>Présentation PowerPoint</vt:lpstr>
      <vt:lpstr>4.2 Complication secondaires et tardives</vt:lpstr>
      <vt:lpstr>4.2.1 Infections</vt:lpstr>
      <vt:lpstr>Présentation PowerPoint</vt:lpstr>
      <vt:lpstr>4.2.2 Consolidation</vt:lpstr>
      <vt:lpstr>Présentation PowerPoint</vt:lpstr>
      <vt:lpstr>4.2.3 Déplacement secondaire</vt:lpstr>
      <vt:lpstr>4.2.4 Cals vicieux</vt:lpstr>
      <vt:lpstr>4.2 Complication secondaires et tardives</vt:lpstr>
      <vt:lpstr>Luxations</vt:lpstr>
      <vt:lpstr>Définition</vt:lpstr>
      <vt:lpstr>Présentation PowerPoint</vt:lpstr>
      <vt:lpstr>Présentation PowerPoint</vt:lpstr>
      <vt:lpstr>Présentation PowerPoint</vt:lpstr>
      <vt:lpstr>Chez l’enfant</vt:lpstr>
      <vt:lpstr>Présentation PowerPoint</vt:lpstr>
      <vt:lpstr>Orthopédie</vt:lpstr>
      <vt:lpstr>1. Arthroplastie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Ligamentoplastie</vt:lpstr>
      <vt:lpstr>Présentation PowerPoint</vt:lpstr>
      <vt:lpstr>Présentation PowerPoint</vt:lpstr>
      <vt:lpstr>3. Arthroscopie</vt:lpstr>
      <vt:lpstr>Présentation PowerPoint</vt:lpstr>
      <vt:lpstr>4. Autres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Medico-chirurgicales en Orthopédie et Traumatologie</dc:title>
  <dc:creator>Ballas</dc:creator>
  <cp:lastModifiedBy>richardballas</cp:lastModifiedBy>
  <cp:revision>82</cp:revision>
  <dcterms:created xsi:type="dcterms:W3CDTF">2013-08-19T10:01:01Z</dcterms:created>
  <dcterms:modified xsi:type="dcterms:W3CDTF">2017-09-21T06:03:21Z</dcterms:modified>
</cp:coreProperties>
</file>